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6" r:id="rId1"/>
  </p:sldMasterIdLst>
  <p:notesMasterIdLst>
    <p:notesMasterId r:id="rId6"/>
  </p:notesMasterIdLst>
  <p:sldIdLst>
    <p:sldId id="260" r:id="rId2"/>
    <p:sldId id="257" r:id="rId3"/>
    <p:sldId id="261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6281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FD5457-CAE8-664B-B478-1F9BD6762397}" type="datetimeFigureOut">
              <a:rPr lang="en-US" smtClean="0"/>
              <a:t>5/8/22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793FEF-3847-8A4C-ABA9-F75F9F4B2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586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793FEF-3847-8A4C-ABA9-F75F9F4B242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937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6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39585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64534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3013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703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9433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50439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966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015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9323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509A250-FF31-4206-8172-F9D3106AACB1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237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1338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38" r:id="rId2"/>
    <p:sldLayoutId id="2147483839" r:id="rId3"/>
    <p:sldLayoutId id="2147483840" r:id="rId4"/>
    <p:sldLayoutId id="2147483841" r:id="rId5"/>
    <p:sldLayoutId id="2147483842" r:id="rId6"/>
    <p:sldLayoutId id="2147483843" r:id="rId7"/>
    <p:sldLayoutId id="2147483844" r:id="rId8"/>
    <p:sldLayoutId id="2147483845" r:id="rId9"/>
    <p:sldLayoutId id="2147483846" r:id="rId10"/>
    <p:sldLayoutId id="214748384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1CB06-1BEB-E427-D557-30ADF30C70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983" y="333703"/>
            <a:ext cx="8825658" cy="3329581"/>
          </a:xfrm>
        </p:spPr>
        <p:txBody>
          <a:bodyPr/>
          <a:lstStyle/>
          <a:p>
            <a:r>
              <a:rPr lang="en-US" dirty="0"/>
              <a:t>Investigating NEURAL Network architectures to solve Parametric PDES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A2335-59BE-AD4D-46DF-3532D9B51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983" y="3799917"/>
            <a:ext cx="3679803" cy="861420"/>
          </a:xfrm>
        </p:spPr>
        <p:txBody>
          <a:bodyPr>
            <a:normAutofit/>
          </a:bodyPr>
          <a:lstStyle/>
          <a:p>
            <a:r>
              <a:rPr lang="en-US" dirty="0"/>
              <a:t>Nicholas Cantrell</a:t>
            </a:r>
          </a:p>
          <a:p>
            <a:r>
              <a:rPr lang="en-US" dirty="0"/>
              <a:t>Ryan Kramlich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ABAE1A-9F91-91FD-156C-0099CA265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408" y="3964833"/>
            <a:ext cx="3585122" cy="265163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9186B4E-1952-4700-C219-4668BAD45775}"/>
                  </a:ext>
                </a:extLst>
              </p:cNvPr>
              <p:cNvSpPr txBox="1"/>
              <p:nvPr/>
            </p:nvSpPr>
            <p:spPr>
              <a:xfrm>
                <a:off x="3478640" y="4730035"/>
                <a:ext cx="938749" cy="11173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d>
                      <m:dPr>
                        <m:ctrlP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sz="240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acc>
                                <m:accPr>
                                  <m:chr m:val="⃗"/>
                                  <m:ctrlPr>
                                    <a:rPr lang="en-US" sz="240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acc>
                            </m:e>
                          </m:mr>
                          <m:mr>
                            <m:e>
                              <m:acc>
                                <m:accPr>
                                  <m:chr m:val="⃗"/>
                                  <m:ctrlPr>
                                    <a:rPr lang="en-US" sz="240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</m:acc>
                            </m:e>
                          </m:mr>
                          <m:m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Γ</m:t>
                              </m:r>
                            </m:e>
                          </m:mr>
                        </m:m>
                      </m:e>
                    </m:d>
                    <m:r>
                      <a:rPr lang="en-US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→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9186B4E-1952-4700-C219-4668BAD457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78640" y="4730035"/>
                <a:ext cx="938749" cy="1117357"/>
              </a:xfrm>
              <a:prstGeom prst="rect">
                <a:avLst/>
              </a:prstGeom>
              <a:blipFill>
                <a:blip r:embed="rId4"/>
                <a:stretch>
                  <a:fillRect t="-8989" r="-18919" b="-4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FF5C5AF-790B-649C-21FB-CEBE9FE8C4BC}"/>
                  </a:ext>
                </a:extLst>
              </p:cNvPr>
              <p:cNvSpPr txBox="1"/>
              <p:nvPr/>
            </p:nvSpPr>
            <p:spPr>
              <a:xfrm>
                <a:off x="8692055" y="5087007"/>
                <a:ext cx="47296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en-US" sz="24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FF5C5AF-790B-649C-21FB-CEBE9FE8C4B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2055" y="5087007"/>
                <a:ext cx="472966" cy="4616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1E3A47B3-A6AD-62E7-7929-51526CBB6F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5152" y="4293257"/>
            <a:ext cx="2079377" cy="2323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49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C77EF-8EE2-98E4-BC3D-E671E8C3C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563" y="405116"/>
            <a:ext cx="7729728" cy="1188720"/>
          </a:xfrm>
        </p:spPr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BC643-3F57-15C0-74AE-8EF34E373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706" y="2082763"/>
            <a:ext cx="7515033" cy="3475523"/>
          </a:xfrm>
        </p:spPr>
        <p:txBody>
          <a:bodyPr/>
          <a:lstStyle/>
          <a:p>
            <a:r>
              <a:rPr lang="en-US" dirty="0"/>
              <a:t>Classically, neural networks learn the mapping between finite dimensional Euclidean Spaces</a:t>
            </a:r>
          </a:p>
          <a:p>
            <a:pPr lvl="1"/>
            <a:r>
              <a:rPr lang="en-US" sz="1600" dirty="0"/>
              <a:t>Image classification: Learns the mapping between a set image size to a finite class set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Neural Networks can be generalized of as an operator that learns the parametric dependence of a PDE</a:t>
            </a:r>
          </a:p>
          <a:p>
            <a:pPr lvl="1"/>
            <a:r>
              <a:rPr lang="en-US" sz="1600" dirty="0"/>
              <a:t>Learns the mapping form parametric dependence to an infinite functional space (1)</a:t>
            </a:r>
          </a:p>
          <a:p>
            <a:pPr lvl="1"/>
            <a:r>
              <a:rPr lang="en-US" dirty="0"/>
              <a:t>Traditional numerical methods posses bottlenecks due to discretization, while operator learning is agnostic to grid size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32AA08-ED6E-51BC-69BB-67CC57BF255B}"/>
              </a:ext>
            </a:extLst>
          </p:cNvPr>
          <p:cNvSpPr/>
          <p:nvPr/>
        </p:nvSpPr>
        <p:spPr>
          <a:xfrm>
            <a:off x="231864" y="6116632"/>
            <a:ext cx="91022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1) Li, </a:t>
            </a:r>
            <a:r>
              <a:rPr lang="en-US" sz="1200" dirty="0" err="1"/>
              <a:t>Kovachki</a:t>
            </a:r>
            <a:r>
              <a:rPr lang="en-US" sz="1200" dirty="0"/>
              <a:t>, et al. </a:t>
            </a:r>
            <a:r>
              <a:rPr lang="en-US" sz="1200" i="1" dirty="0"/>
              <a:t>FOURIER NEURAL OPERATOR FOR PARAMETRIC PARTIAL DIFFERENTIAL EQUATIONS, In </a:t>
            </a:r>
            <a:r>
              <a:rPr lang="en-US" sz="1200" dirty="0"/>
              <a:t>ICLR 2021 </a:t>
            </a:r>
          </a:p>
          <a:p>
            <a:r>
              <a:rPr lang="en-US" sz="1200" i="1" dirty="0"/>
              <a:t>2) </a:t>
            </a:r>
            <a:r>
              <a:rPr lang="en-US" sz="1200" dirty="0"/>
              <a:t>Pedro, </a:t>
            </a:r>
            <a:r>
              <a:rPr lang="en-US" sz="1200" dirty="0" err="1"/>
              <a:t>Maroñas</a:t>
            </a:r>
            <a:r>
              <a:rPr lang="en-US" sz="1200" dirty="0"/>
              <a:t>, </a:t>
            </a:r>
            <a:r>
              <a:rPr lang="en-US" sz="1200" dirty="0" err="1"/>
              <a:t>Pardes</a:t>
            </a:r>
            <a:r>
              <a:rPr lang="en-US" sz="1200" dirty="0"/>
              <a:t>. </a:t>
            </a:r>
            <a:r>
              <a:rPr lang="en-US" sz="1200" i="1" dirty="0"/>
              <a:t>SOLVING PARTIAL DIFFERENTIAL WITH NEURAL NETWORKS, </a:t>
            </a:r>
            <a:r>
              <a:rPr lang="en-US" sz="1200" i="1" dirty="0" err="1"/>
              <a:t>arXiv</a:t>
            </a:r>
            <a:r>
              <a:rPr lang="en-US" sz="1200" i="1" dirty="0"/>
              <a:t> preprint arXiv:1912.04737 [</a:t>
            </a:r>
            <a:r>
              <a:rPr lang="en-US" sz="1200" i="1" dirty="0" err="1"/>
              <a:t>phys.com.ph</a:t>
            </a:r>
            <a:r>
              <a:rPr lang="en-US" sz="1200" i="1" dirty="0"/>
              <a:t>], </a:t>
            </a:r>
            <a:r>
              <a:rPr lang="en-US" sz="1200" dirty="0"/>
              <a:t>2019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33232E-1636-E5B4-EA10-D747A7E2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739" y="3834039"/>
            <a:ext cx="3471917" cy="26456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F96F507-114C-A4AF-681C-1FDC2E504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2696" y="1805764"/>
            <a:ext cx="5021576" cy="217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438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75587-41F2-691E-3989-D631EABEB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49989"/>
            <a:ext cx="7729728" cy="1188720"/>
          </a:xfrm>
        </p:spPr>
        <p:txBody>
          <a:bodyPr/>
          <a:lstStyle/>
          <a:p>
            <a:r>
              <a:rPr lang="en-US" dirty="0"/>
              <a:t>The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79285-1DC1-3970-ECC2-11DD10F31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7173" y="1655381"/>
            <a:ext cx="7909172" cy="5202619"/>
          </a:xfrm>
        </p:spPr>
        <p:txBody>
          <a:bodyPr>
            <a:normAutofit/>
          </a:bodyPr>
          <a:lstStyle/>
          <a:p>
            <a:r>
              <a:rPr lang="en-US" dirty="0"/>
              <a:t>Goal: Investigate the use of Neural Networks to solve PDEs for fluid flow in 1D and 2D settings using various network architectures and compare to traditional numerical techniques</a:t>
            </a:r>
          </a:p>
          <a:p>
            <a:r>
              <a:rPr lang="en-US" dirty="0"/>
              <a:t>Experiment with both explicit time dependence (FC Networks) and implicit time dependence (RNNs)</a:t>
            </a:r>
          </a:p>
          <a:p>
            <a:pPr lvl="1"/>
            <a:r>
              <a:rPr lang="en-US" dirty="0"/>
              <a:t>Phase 1: Solving PDEs</a:t>
            </a:r>
          </a:p>
          <a:p>
            <a:pPr lvl="2"/>
            <a:r>
              <a:rPr lang="en-US" dirty="0"/>
              <a:t>1D Burgers Equation</a:t>
            </a:r>
          </a:p>
          <a:p>
            <a:pPr lvl="3"/>
            <a:r>
              <a:rPr lang="en-US" dirty="0"/>
              <a:t>Proof of concept with analytical solution </a:t>
            </a:r>
          </a:p>
          <a:p>
            <a:pPr lvl="3"/>
            <a:r>
              <a:rPr lang="en-US" dirty="0"/>
              <a:t>Augment traditional numerical methods to remove grid size bottlenecks</a:t>
            </a:r>
          </a:p>
          <a:p>
            <a:pPr lvl="2"/>
            <a:r>
              <a:rPr lang="en-US" dirty="0"/>
              <a:t>Extend to 2D Navier Stokes</a:t>
            </a:r>
          </a:p>
          <a:p>
            <a:pPr lvl="3"/>
            <a:r>
              <a:rPr lang="en-US" dirty="0"/>
              <a:t>Augment traditional numerical methods to remove grid size bottlenecks</a:t>
            </a:r>
          </a:p>
          <a:p>
            <a:pPr lvl="1"/>
            <a:r>
              <a:rPr lang="en-US" dirty="0"/>
              <a:t>Phase 2: Learning operators</a:t>
            </a:r>
          </a:p>
          <a:p>
            <a:pPr lvl="2"/>
            <a:r>
              <a:rPr lang="en-US" dirty="0"/>
              <a:t>Test NNs ability to solve PDEs on novel inputs without retraining on specific initial conditions and parameters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91A13F2-5996-AA71-7A4C-97DCA35D4FE2}"/>
                  </a:ext>
                </a:extLst>
              </p:cNvPr>
              <p:cNvSpPr txBox="1"/>
              <p:nvPr/>
            </p:nvSpPr>
            <p:spPr>
              <a:xfrm>
                <a:off x="9059918" y="2782669"/>
                <a:ext cx="2617075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0" i="1" dirty="0"/>
                  <a:t>1-D Burgers  equation: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𝜈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𝑥𝑥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F91A13F2-5996-AA71-7A4C-97DCA35D4FE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59918" y="2782669"/>
                <a:ext cx="2617075" cy="646331"/>
              </a:xfrm>
              <a:prstGeom prst="rect">
                <a:avLst/>
              </a:prstGeom>
              <a:blipFill>
                <a:blip r:embed="rId2"/>
                <a:stretch>
                  <a:fillRect l="-1932" t="-3774" b="-94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D1A457A-1718-2A73-1AFA-C63CB7C66025}"/>
                  </a:ext>
                </a:extLst>
              </p:cNvPr>
              <p:cNvSpPr txBox="1"/>
              <p:nvPr/>
            </p:nvSpPr>
            <p:spPr>
              <a:xfrm>
                <a:off x="8986345" y="4186378"/>
                <a:ext cx="2916483" cy="957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2-D Navier Stokes equation:</a:t>
                </a:r>
                <a:endParaRPr lang="en-US" b="0" i="1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∇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𝜈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    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∇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AD1A457A-1718-2A73-1AFA-C63CB7C660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86345" y="4186378"/>
                <a:ext cx="2916483" cy="957121"/>
              </a:xfrm>
              <a:prstGeom prst="rect">
                <a:avLst/>
              </a:prstGeom>
              <a:blipFill>
                <a:blip r:embed="rId3"/>
                <a:stretch>
                  <a:fillRect l="-1732" t="-2597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85289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56625-D1D2-9D4A-BEE4-0B79653A3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4502" y="209156"/>
            <a:ext cx="7729728" cy="1188720"/>
          </a:xfrm>
        </p:spPr>
        <p:txBody>
          <a:bodyPr/>
          <a:lstStyle/>
          <a:p>
            <a:r>
              <a:rPr lang="en-US" dirty="0"/>
              <a:t>Proposal Elements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2059E-A4EC-3161-4F66-22EA45853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2939" y="1487214"/>
            <a:ext cx="10006122" cy="5370786"/>
          </a:xfrm>
        </p:spPr>
        <p:txBody>
          <a:bodyPr>
            <a:normAutofit fontScale="55000" lnSpcReduction="20000"/>
          </a:bodyPr>
          <a:lstStyle/>
          <a:p>
            <a:r>
              <a:rPr lang="en-US" sz="2900" dirty="0"/>
              <a:t>Relevance/Interest</a:t>
            </a:r>
          </a:p>
          <a:p>
            <a:pPr lvl="1"/>
            <a:r>
              <a:rPr lang="en-US" sz="2400" dirty="0"/>
              <a:t>Interest to Fields: Relevant to extending Neural Networks to numerically solving parametric PDEs </a:t>
            </a:r>
          </a:p>
          <a:p>
            <a:pPr lvl="1"/>
            <a:r>
              <a:rPr lang="en-US" sz="2400" dirty="0"/>
              <a:t>Personal Interest: Numerical Analysis and Novel Computational Methods as applied to PDEs and Mathematical Physics</a:t>
            </a:r>
          </a:p>
          <a:p>
            <a:r>
              <a:rPr lang="en-US" sz="1900" dirty="0"/>
              <a:t> </a:t>
            </a:r>
            <a:r>
              <a:rPr lang="en-US" sz="2900" dirty="0"/>
              <a:t>Data</a:t>
            </a:r>
            <a:r>
              <a:rPr lang="en-US" sz="2600" dirty="0"/>
              <a:t>: </a:t>
            </a:r>
          </a:p>
          <a:p>
            <a:pPr lvl="1"/>
            <a:r>
              <a:rPr lang="en-US" sz="2500" dirty="0"/>
              <a:t>Phase 1 data:</a:t>
            </a:r>
          </a:p>
          <a:p>
            <a:pPr lvl="2"/>
            <a:r>
              <a:rPr lang="en-US" sz="2400" dirty="0"/>
              <a:t>1-D Burgers equation analytically and numerically solved</a:t>
            </a:r>
          </a:p>
          <a:p>
            <a:pPr lvl="2"/>
            <a:r>
              <a:rPr lang="en-US" sz="2400" dirty="0"/>
              <a:t>2-D Navier-Stokes solved numerically using pseudo-spectral methods with time stepping</a:t>
            </a:r>
          </a:p>
          <a:p>
            <a:pPr lvl="1"/>
            <a:r>
              <a:rPr lang="en-US" sz="2500" dirty="0"/>
              <a:t>Phase 2 data: </a:t>
            </a:r>
          </a:p>
          <a:p>
            <a:pPr lvl="2"/>
            <a:r>
              <a:rPr lang="en-US" sz="2400" dirty="0"/>
              <a:t>1-D Burgers equation and 2-D Navier-Stokes data with Gaussian Random field ICs from </a:t>
            </a:r>
            <a:r>
              <a:rPr lang="en-US" sz="2400" dirty="0" err="1"/>
              <a:t>Zongyi</a:t>
            </a:r>
            <a:r>
              <a:rPr lang="en-US" sz="2400" dirty="0"/>
              <a:t>-Li repository </a:t>
            </a:r>
          </a:p>
          <a:p>
            <a:r>
              <a:rPr lang="en-US" sz="2800" dirty="0"/>
              <a:t>Domain Knowledge: </a:t>
            </a:r>
          </a:p>
          <a:p>
            <a:pPr lvl="1"/>
            <a:r>
              <a:rPr lang="en-US" sz="2400" dirty="0"/>
              <a:t>PDE and Numerical Analysis Courses, comfortable with mathematical and computational content</a:t>
            </a:r>
          </a:p>
          <a:p>
            <a:r>
              <a:rPr lang="en-US" sz="2900" dirty="0"/>
              <a:t>Usefulness</a:t>
            </a:r>
            <a:r>
              <a:rPr lang="en-US" sz="2600" dirty="0"/>
              <a:t>: </a:t>
            </a:r>
          </a:p>
          <a:p>
            <a:pPr lvl="1"/>
            <a:r>
              <a:rPr lang="en-US" sz="2400" dirty="0"/>
              <a:t>NN accuracy is independent of grid size, unlike traditional method</a:t>
            </a:r>
          </a:p>
          <a:p>
            <a:pPr lvl="1"/>
            <a:r>
              <a:rPr lang="en-US" sz="2400" dirty="0"/>
              <a:t>Recurrent structure accommodates fluid-flow sensing applications where time-batched states aren’t available</a:t>
            </a:r>
          </a:p>
          <a:p>
            <a:r>
              <a:rPr lang="en-US" sz="2900" dirty="0"/>
              <a:t>Feasibility/Limitations</a:t>
            </a:r>
            <a:r>
              <a:rPr lang="en-US" sz="2600" dirty="0"/>
              <a:t>: </a:t>
            </a:r>
          </a:p>
          <a:p>
            <a:pPr lvl="1"/>
            <a:r>
              <a:rPr lang="en-US" sz="2400" dirty="0"/>
              <a:t>Data Generation Code provided through the author repository</a:t>
            </a:r>
          </a:p>
          <a:p>
            <a:pPr lvl="1"/>
            <a:r>
              <a:rPr lang="en-US" sz="2400" dirty="0"/>
              <a:t>Theoretical foundation provided through justification in (1) and (2)</a:t>
            </a:r>
          </a:p>
          <a:p>
            <a:pPr lvl="1"/>
            <a:r>
              <a:rPr lang="en-US" sz="2400" dirty="0"/>
              <a:t>Concern with RNN convergence over complex input</a:t>
            </a:r>
          </a:p>
        </p:txBody>
      </p:sp>
    </p:spTree>
    <p:extLst>
      <p:ext uri="{BB962C8B-B14F-4D97-AF65-F5344CB8AC3E}">
        <p14:creationId xmlns:p14="http://schemas.microsoft.com/office/powerpoint/2010/main" val="74675522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{E2FB063D-6B6B-9444-AA01-C35F3960A06A}tf10001120</Template>
  <TotalTime>1720</TotalTime>
  <Words>430</Words>
  <Application>Microsoft Macintosh PowerPoint</Application>
  <PresentationFormat>Widescreen</PresentationFormat>
  <Paragraphs>53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Cambria Math</vt:lpstr>
      <vt:lpstr>Gill Sans MT</vt:lpstr>
      <vt:lpstr>Parcel</vt:lpstr>
      <vt:lpstr>Investigating NEURAL Network architectures to solve Parametric PDES</vt:lpstr>
      <vt:lpstr>Motivation</vt:lpstr>
      <vt:lpstr>The Proposal</vt:lpstr>
      <vt:lpstr>Proposal Elements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Fourier Recurrent Neural Operator</dc:title>
  <dc:creator>RYAN KRAMLICH</dc:creator>
  <cp:lastModifiedBy>RYAN KRAMLICH</cp:lastModifiedBy>
  <cp:revision>2</cp:revision>
  <dcterms:created xsi:type="dcterms:W3CDTF">2022-05-01T19:04:35Z</dcterms:created>
  <dcterms:modified xsi:type="dcterms:W3CDTF">2022-05-09T16:07:12Z</dcterms:modified>
</cp:coreProperties>
</file>

<file path=docProps/thumbnail.jpeg>
</file>